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2330D3-B387-4D7C-AC38-49EED185F394}" v="4" dt="2022-04-17T12:58:12.799"/>
    <p1510:client id="{5E01249A-F160-41FD-A457-0E9B3C00BD8F}" v="46" dt="2022-04-27T07:21:32.062"/>
    <p1510:client id="{1A9A4FBA-478C-E2E6-3A9B-57C9C01341C5}" v="1" dt="2022-04-17T13:46:54.876"/>
    <p1510:client id="{23788CFD-CB33-6F50-14E3-BF6FD1E745CC}" v="6" dt="2022-04-17T13:19:45.402"/>
    <p1510:client id="{3DA284AA-1297-D53B-EE00-A9DBB7E7A5A2}" v="2" dt="2022-04-17T18:55:52.428"/>
    <p1510:client id="{EB504D3F-D352-48F3-89D6-50010B8BDF02}" v="3" dt="2022-04-19T09:46:50.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1162"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F3C65-8BF6-4D8E-AE53-93085ADF30B6}" type="datetimeFigureOut">
              <a:rPr lang="el-GR" smtClean="0"/>
              <a:t>6/5/2022</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DB1F38-4350-4C1D-88B8-E07433C2866A}" type="slidenum">
              <a:rPr lang="el-GR" smtClean="0"/>
              <a:t>‹#›</a:t>
            </a:fld>
            <a:endParaRPr lang="el-GR"/>
          </a:p>
        </p:txBody>
      </p:sp>
    </p:spTree>
    <p:extLst>
      <p:ext uri="{BB962C8B-B14F-4D97-AF65-F5344CB8AC3E}">
        <p14:creationId xmlns:p14="http://schemas.microsoft.com/office/powerpoint/2010/main" val="275493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4EDB1F38-4350-4C1D-88B8-E07433C2866A}" type="slidenum">
              <a:rPr lang="el-GR" smtClean="0"/>
              <a:t>2</a:t>
            </a:fld>
            <a:endParaRPr lang="el-GR"/>
          </a:p>
        </p:txBody>
      </p:sp>
    </p:spTree>
    <p:extLst>
      <p:ext uri="{BB962C8B-B14F-4D97-AF65-F5344CB8AC3E}">
        <p14:creationId xmlns:p14="http://schemas.microsoft.com/office/powerpoint/2010/main" val="4110965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D52EC-5AC8-484B-85B9-771911DE3209}" type="datetimeFigureOut">
              <a:rPr lang="el-GR" smtClean="0"/>
              <a:pPr/>
              <a:t>6/5/2022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908B-F559-423C-ACE7-52639D02BD2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elsfiri@uniwa.g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03848" y="116632"/>
            <a:ext cx="5832647" cy="1440160"/>
          </a:xfrm>
        </p:spPr>
        <p:txBody>
          <a:bodyPr vert="horz" lIns="91440" tIns="45720" rIns="91440" bIns="45720" rtlCol="0" anchor="ctr">
            <a:normAutofit/>
          </a:bodyPr>
          <a:lstStyle/>
          <a:p>
            <a:pPr algn="l">
              <a:lnSpc>
                <a:spcPct val="90000"/>
              </a:lnSpc>
            </a:pPr>
            <a:r>
              <a:rPr lang="en-US" sz="1600" b="1" dirty="0"/>
              <a:t>COMMON VIRAL CUTANEOUS INFECTIONS IN SWIMMERS</a:t>
            </a:r>
            <a:br>
              <a:rPr lang="en-US" sz="1200" dirty="0"/>
            </a:br>
            <a:r>
              <a:rPr lang="en-US" sz="1200" i="1" dirty="0" err="1"/>
              <a:t>Sfyri</a:t>
            </a:r>
            <a:r>
              <a:rPr lang="en-US" sz="1200" i="1" dirty="0"/>
              <a:t>, E., </a:t>
            </a:r>
            <a:r>
              <a:rPr lang="en-US" sz="1200" i="1" dirty="0" err="1"/>
              <a:t>Tertipi</a:t>
            </a:r>
            <a:r>
              <a:rPr lang="en-US" sz="1200" i="1" dirty="0"/>
              <a:t>, N., Kefala, V., </a:t>
            </a:r>
            <a:r>
              <a:rPr lang="en-US" sz="1200" i="1" dirty="0" err="1"/>
              <a:t>Papageorgiou</a:t>
            </a:r>
            <a:r>
              <a:rPr lang="en-US" sz="1200" i="1" dirty="0"/>
              <a:t>, E., Rallis, E. </a:t>
            </a:r>
            <a:br>
              <a:rPr lang="en-US" sz="1200" i="1" dirty="0"/>
            </a:br>
            <a:r>
              <a:rPr lang="en-US" sz="1200" i="1" dirty="0"/>
              <a:t>University of West Attica,  Department of Biomedical Sciences, Athens, Greece</a:t>
            </a:r>
            <a:endParaRPr lang="en-US" sz="1200" dirty="0"/>
          </a:p>
        </p:txBody>
      </p:sp>
      <p:sp>
        <p:nvSpPr>
          <p:cNvPr id="39" name="Freeform 6">
            <a:extLst>
              <a:ext uri="{FF2B5EF4-FFF2-40B4-BE49-F238E27FC236}">
                <a16:creationId xmlns:a16="http://schemas.microsoft.com/office/drawing/2014/main" id="{B6C29DB0-17E9-42FF-986E-0B7F493F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649688" y="1685652"/>
            <a:ext cx="2456259"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6">
            <a:extLst>
              <a:ext uri="{FF2B5EF4-FFF2-40B4-BE49-F238E27FC236}">
                <a16:creationId xmlns:a16="http://schemas.microsoft.com/office/drawing/2014/main" id="{115AD956-A5B6-4760-B8B2-11E2DF6B0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7" name="Subtitle 2"/>
          <p:cNvSpPr>
            <a:spLocks noGrp="1"/>
          </p:cNvSpPr>
          <p:nvPr>
            <p:ph type="subTitle" idx="1"/>
          </p:nvPr>
        </p:nvSpPr>
        <p:spPr>
          <a:xfrm>
            <a:off x="4211960" y="1243914"/>
            <a:ext cx="4680520" cy="5497454"/>
          </a:xfrm>
        </p:spPr>
        <p:txBody>
          <a:bodyPr vert="horz" lIns="91440" tIns="45720" rIns="91440" bIns="45720" rtlCol="0" anchor="t">
            <a:normAutofit fontScale="92500" lnSpcReduction="10000"/>
          </a:bodyPr>
          <a:lstStyle/>
          <a:p>
            <a:pPr algn="l">
              <a:lnSpc>
                <a:spcPct val="90000"/>
              </a:lnSpc>
            </a:pPr>
            <a:r>
              <a:rPr lang="en-US" sz="1600" b="1" dirty="0">
                <a:solidFill>
                  <a:schemeClr val="tx1"/>
                </a:solidFill>
              </a:rPr>
              <a:t>Introduction</a:t>
            </a:r>
            <a:endParaRPr lang="en-US" sz="1600" dirty="0">
              <a:solidFill>
                <a:schemeClr val="tx1"/>
              </a:solidFill>
            </a:endParaRPr>
          </a:p>
          <a:p>
            <a:pPr algn="just">
              <a:lnSpc>
                <a:spcPct val="90000"/>
              </a:lnSpc>
            </a:pPr>
            <a:r>
              <a:rPr lang="en-US" sz="1600" dirty="0">
                <a:solidFill>
                  <a:schemeClr val="tx1"/>
                </a:solidFill>
                <a:latin typeface="Calibri" panose="020F0502020204030204" pitchFamily="34" charset="0"/>
                <a:cs typeface="Calibri" panose="020F0502020204030204" pitchFamily="34" charset="0"/>
              </a:rPr>
              <a:t>Swimmers are less likely to suffer from injuries caused by contact with opponents, surfaces, or equipment. However, the special environment of a swimming pool, creates its own special group of skin conditions that are either unique to the sport or shared with other sports (</a:t>
            </a:r>
            <a:r>
              <a:rPr lang="en-US" sz="1600" dirty="0" err="1">
                <a:solidFill>
                  <a:schemeClr val="tx1"/>
                </a:solidFill>
                <a:latin typeface="Calibri" panose="020F0502020204030204" pitchFamily="34" charset="0"/>
                <a:cs typeface="Calibri" panose="020F0502020204030204" pitchFamily="34" charset="0"/>
              </a:rPr>
              <a:t>Basley</a:t>
            </a:r>
            <a:r>
              <a:rPr lang="en-US" sz="1600" dirty="0">
                <a:solidFill>
                  <a:schemeClr val="tx1"/>
                </a:solidFill>
                <a:latin typeface="Calibri" panose="020F0502020204030204" pitchFamily="34" charset="0"/>
                <a:cs typeface="Calibri" panose="020F0502020204030204" pitchFamily="34" charset="0"/>
              </a:rPr>
              <a:t> et al., 2000). Molluscum contagiosum (MC) and warts are common viral infections of the skin. Attendance at swimming pools has been found to be a signiﬁcant risk factor for both infections in children (</a:t>
            </a:r>
            <a:r>
              <a:rPr lang="en-US" sz="1600" dirty="0" err="1">
                <a:solidFill>
                  <a:schemeClr val="tx1"/>
                </a:solidFill>
                <a:latin typeface="Calibri" panose="020F0502020204030204" pitchFamily="34" charset="0"/>
                <a:cs typeface="Calibri" panose="020F0502020204030204" pitchFamily="34" charset="0"/>
              </a:rPr>
              <a:t>Kakourou</a:t>
            </a:r>
            <a:r>
              <a:rPr lang="en-US" sz="1600" dirty="0">
                <a:solidFill>
                  <a:schemeClr val="tx1"/>
                </a:solidFill>
                <a:latin typeface="Calibri" panose="020F0502020204030204" pitchFamily="34" charset="0"/>
                <a:cs typeface="Calibri" panose="020F0502020204030204" pitchFamily="34" charset="0"/>
              </a:rPr>
              <a:t> et al.,2005; Van </a:t>
            </a:r>
            <a:r>
              <a:rPr lang="en-US" sz="1600" dirty="0" err="1">
                <a:solidFill>
                  <a:schemeClr val="tx1"/>
                </a:solidFill>
                <a:latin typeface="Calibri" panose="020F0502020204030204" pitchFamily="34" charset="0"/>
                <a:cs typeface="Calibri" panose="020F0502020204030204" pitchFamily="34" charset="0"/>
              </a:rPr>
              <a:t>Haalen</a:t>
            </a:r>
            <a:r>
              <a:rPr lang="en-US" sz="1600" dirty="0">
                <a:solidFill>
                  <a:schemeClr val="tx1"/>
                </a:solidFill>
                <a:latin typeface="Calibri" panose="020F0502020204030204" pitchFamily="34" charset="0"/>
                <a:cs typeface="Calibri" panose="020F0502020204030204" pitchFamily="34" charset="0"/>
              </a:rPr>
              <a:t> et al., 2009). Incorrect behaviors are rife among swimming pool users and there is little awareness of the importance of pool rules for restricting health risks (</a:t>
            </a:r>
            <a:r>
              <a:rPr lang="en-US" sz="1600" dirty="0" err="1">
                <a:solidFill>
                  <a:schemeClr val="tx1"/>
                </a:solidFill>
                <a:latin typeface="Calibri" panose="020F0502020204030204" pitchFamily="34" charset="0"/>
                <a:cs typeface="Calibri" panose="020F0502020204030204" pitchFamily="34" charset="0"/>
              </a:rPr>
              <a:t>Pasquarella</a:t>
            </a:r>
            <a:r>
              <a:rPr lang="en-US" sz="1600" dirty="0">
                <a:solidFill>
                  <a:schemeClr val="tx1"/>
                </a:solidFill>
                <a:latin typeface="Calibri" panose="020F0502020204030204" pitchFamily="34" charset="0"/>
                <a:cs typeface="Calibri" panose="020F0502020204030204" pitchFamily="34" charset="0"/>
              </a:rPr>
              <a:t> et al., 2014). Data regarding the prevalence of MC and verruca in competitive swimmers are lacking in literature. </a:t>
            </a:r>
            <a:endParaRPr lang="el-GR" sz="1600" dirty="0">
              <a:solidFill>
                <a:schemeClr val="tx1"/>
              </a:solidFill>
              <a:latin typeface="Calibri" panose="020F0502020204030204" pitchFamily="34" charset="0"/>
              <a:cs typeface="Calibri" panose="020F0502020204030204" pitchFamily="34" charset="0"/>
            </a:endParaRPr>
          </a:p>
          <a:p>
            <a:pPr algn="l">
              <a:lnSpc>
                <a:spcPct val="90000"/>
              </a:lnSpc>
            </a:pPr>
            <a:endParaRPr lang="en-US" sz="1600" dirty="0">
              <a:solidFill>
                <a:schemeClr val="tx1"/>
              </a:solidFill>
              <a:ea typeface="Calibri"/>
              <a:cs typeface="Calibri"/>
            </a:endParaRPr>
          </a:p>
          <a:p>
            <a:pPr algn="l">
              <a:lnSpc>
                <a:spcPct val="90000"/>
              </a:lnSpc>
            </a:pPr>
            <a:r>
              <a:rPr lang="en-US" sz="1600" b="1" dirty="0">
                <a:solidFill>
                  <a:schemeClr val="tx1"/>
                </a:solidFill>
              </a:rPr>
              <a:t>Methods</a:t>
            </a:r>
            <a:endParaRPr lang="en-US" sz="1600" dirty="0">
              <a:solidFill>
                <a:schemeClr val="tx1"/>
              </a:solidFill>
            </a:endParaRPr>
          </a:p>
          <a:p>
            <a:pPr algn="just">
              <a:lnSpc>
                <a:spcPct val="90000"/>
              </a:lnSpc>
            </a:pPr>
            <a:r>
              <a:rPr lang="en-US" sz="1600" dirty="0">
                <a:solidFill>
                  <a:schemeClr val="tx1"/>
                </a:solidFill>
                <a:latin typeface="Calibri" panose="020F0502020204030204" pitchFamily="34" charset="0"/>
                <a:cs typeface="Calibri" panose="020F0502020204030204" pitchFamily="34" charset="0"/>
              </a:rPr>
              <a:t>The study was approved by the Ethic Committee of the University of West Attica and the Hellenic Swimming Federation. Due to COVID-19 pandemic restriction measures, an online survey was conducted, from March to May 2021. Ten swimming clubs from Attica Region and province cities were participate. Swimmers’ parents (9-12 years old and 13+ years old) and adult swimmers were asked to complete an anonymous questionnaire. Participation was not mandatory. The data analysis was estimated with statistical package IBM SPSS 26.0. </a:t>
            </a: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b="1" dirty="0">
              <a:solidFill>
                <a:schemeClr val="tx1"/>
              </a:solidFill>
            </a:endParaRPr>
          </a:p>
          <a:p>
            <a:pPr indent="-228600" algn="l">
              <a:lnSpc>
                <a:spcPct val="90000"/>
              </a:lnSpc>
              <a:buFont typeface="Arial" panose="020B0604020202020204" pitchFamily="34" charset="0"/>
              <a:buChar char="•"/>
            </a:pPr>
            <a:endParaRPr lang="en-US" sz="1600" dirty="0">
              <a:solidFill>
                <a:schemeClr val="tx1"/>
              </a:solidFill>
            </a:endParaRPr>
          </a:p>
        </p:txBody>
      </p:sp>
      <p:pic>
        <p:nvPicPr>
          <p:cNvPr id="5" name="Picture 4">
            <a:extLst>
              <a:ext uri="{FF2B5EF4-FFF2-40B4-BE49-F238E27FC236}">
                <a16:creationId xmlns:a16="http://schemas.microsoft.com/office/drawing/2014/main" id="{FC47A651-AD95-42D9-9306-B2C49129CC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959140" y="2043953"/>
            <a:ext cx="2667822" cy="240004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139844" y="0"/>
            <a:ext cx="8823705" cy="6617837"/>
          </a:xfrm>
          <a:prstGeom prst="rect">
            <a:avLst/>
          </a:prstGeom>
        </p:spPr>
        <p:txBody>
          <a:bodyPr wrap="square">
            <a:spAutoFit/>
          </a:bodyPr>
          <a:lstStyle/>
          <a:p>
            <a:pPr algn="ctr"/>
            <a:r>
              <a:rPr lang="en-US" b="1" dirty="0"/>
              <a:t>Results</a:t>
            </a:r>
            <a:endParaRPr lang="en-US" dirty="0"/>
          </a:p>
          <a:p>
            <a:pPr algn="just"/>
            <a:r>
              <a:rPr lang="en-US" sz="1500" dirty="0"/>
              <a:t>244 swimmers enrolled in this study (response rate: 24.3%). 12,3% (n:30) reported MC and 43% (n:105) warts, during their swimming career, diagnosed and treated by dermatologists. There was no different between sexes for MC but diagnoses of warts were higher in females (46,3%). Most of the responders with MC were in the 13-14 age categories (n:11, 19.3%). Elder groups were more likely to be infected with warts. The incidence of MC and warts in swimmers who use outdoor facility was higher. History of seasonal allergies had an increased risk of having MC (OR = 3.026 CI 95% 1.379–6.640, p = 0.004). A family history of warts (OR = 2.107 CI 95% 1.557–2.852 p = 0.012) and atopy (OR = 2.729 CI 95%1.111–6.706 p = 0.024) had an increased risk of warts infection. Axillary and trunk were the most common sites of primary infection for MC (73.3%, p=0.016) but warts mainly appeared on the soles (45,7%). </a:t>
            </a:r>
            <a:endParaRPr lang="el-GR" sz="1500" b="1" dirty="0"/>
          </a:p>
          <a:p>
            <a:pPr algn="just"/>
            <a:endParaRPr lang="en-US" sz="1600" b="1" dirty="0"/>
          </a:p>
          <a:p>
            <a:pPr algn="just"/>
            <a:endParaRPr lang="el-GR" sz="1600"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n-US" b="1" dirty="0"/>
          </a:p>
          <a:p>
            <a:pPr algn="ctr"/>
            <a:r>
              <a:rPr lang="en-US" b="1" dirty="0"/>
              <a:t>References</a:t>
            </a:r>
            <a:endParaRPr lang="el-GR" sz="1400" dirty="0"/>
          </a:p>
          <a:p>
            <a:pPr algn="just">
              <a:lnSpc>
                <a:spcPct val="80000"/>
              </a:lnSpc>
            </a:pPr>
            <a:r>
              <a:rPr lang="en-US" sz="1200" dirty="0" err="1">
                <a:latin typeface="Calibri" panose="020F0502020204030204" pitchFamily="34" charset="0"/>
                <a:cs typeface="Calibri" panose="020F0502020204030204" pitchFamily="34" charset="0"/>
              </a:rPr>
              <a:t>Basley</a:t>
            </a:r>
            <a:r>
              <a:rPr lang="en-US" sz="1200" dirty="0">
                <a:latin typeface="Calibri" panose="020F0502020204030204" pitchFamily="34" charset="0"/>
                <a:cs typeface="Calibri" panose="020F0502020204030204" pitchFamily="34" charset="0"/>
              </a:rPr>
              <a:t>, R.S., </a:t>
            </a:r>
            <a:r>
              <a:rPr lang="en-US" sz="1200" dirty="0" err="1">
                <a:latin typeface="Calibri" panose="020F0502020204030204" pitchFamily="34" charset="0"/>
                <a:cs typeface="Calibri" panose="020F0502020204030204" pitchFamily="34" charset="0"/>
              </a:rPr>
              <a:t>Basley</a:t>
            </a:r>
            <a:r>
              <a:rPr lang="en-US" sz="1200" dirty="0">
                <a:latin typeface="Calibri" panose="020F0502020204030204" pitchFamily="34" charset="0"/>
                <a:cs typeface="Calibri" panose="020F0502020204030204" pitchFamily="34" charset="0"/>
              </a:rPr>
              <a:t>, G.C., Palmer, A.H., Garcia, M.A.(2000). Special skin symptoms seen in swimmers. J Am </a:t>
            </a:r>
            <a:r>
              <a:rPr lang="en-US" sz="1200" dirty="0" err="1">
                <a:latin typeface="Calibri" panose="020F0502020204030204" pitchFamily="34" charset="0"/>
                <a:cs typeface="Calibri" panose="020F0502020204030204" pitchFamily="34" charset="0"/>
              </a:rPr>
              <a:t>Acad</a:t>
            </a:r>
            <a:r>
              <a:rPr lang="en-US" sz="1200" dirty="0">
                <a:latin typeface="Calibri" panose="020F0502020204030204" pitchFamily="34" charset="0"/>
                <a:cs typeface="Calibri" panose="020F0502020204030204" pitchFamily="34" charset="0"/>
              </a:rPr>
              <a:t> Dermatol,43:299-305.</a:t>
            </a:r>
          </a:p>
          <a:p>
            <a:pPr algn="just">
              <a:lnSpc>
                <a:spcPct val="80000"/>
              </a:lnSpc>
            </a:pPr>
            <a:r>
              <a:rPr lang="en-US" sz="1200" dirty="0" err="1">
                <a:latin typeface="Calibri" panose="020F0502020204030204" pitchFamily="34" charset="0"/>
                <a:cs typeface="Calibri" panose="020F0502020204030204" pitchFamily="34" charset="0"/>
              </a:rPr>
              <a:t>Kakourou</a:t>
            </a:r>
            <a:r>
              <a:rPr lang="en-US" sz="1200" dirty="0">
                <a:latin typeface="Calibri" panose="020F0502020204030204" pitchFamily="34" charset="0"/>
                <a:cs typeface="Calibri" panose="020F0502020204030204" pitchFamily="34" charset="0"/>
              </a:rPr>
              <a:t>, T., </a:t>
            </a:r>
            <a:r>
              <a:rPr lang="en-US" sz="1200" dirty="0" err="1">
                <a:latin typeface="Calibri" panose="020F0502020204030204" pitchFamily="34" charset="0"/>
                <a:cs typeface="Calibri" panose="020F0502020204030204" pitchFamily="34" charset="0"/>
              </a:rPr>
              <a:t>Zachariades</a:t>
            </a:r>
            <a:r>
              <a:rPr lang="en-US" sz="1200" dirty="0">
                <a:latin typeface="Calibri" panose="020F0502020204030204" pitchFamily="34" charset="0"/>
                <a:cs typeface="Calibri" panose="020F0502020204030204" pitchFamily="34" charset="0"/>
              </a:rPr>
              <a:t>, A., </a:t>
            </a:r>
            <a:r>
              <a:rPr lang="en-US" sz="1200" dirty="0" err="1">
                <a:latin typeface="Calibri" panose="020F0502020204030204" pitchFamily="34" charset="0"/>
                <a:cs typeface="Calibri" panose="020F0502020204030204" pitchFamily="34" charset="0"/>
              </a:rPr>
              <a:t>Anastasiou</a:t>
            </a:r>
            <a:r>
              <a:rPr lang="en-US" sz="1200" dirty="0">
                <a:latin typeface="Calibri" panose="020F0502020204030204" pitchFamily="34" charset="0"/>
                <a:cs typeface="Calibri" panose="020F0502020204030204" pitchFamily="34" charset="0"/>
              </a:rPr>
              <a:t>, T., </a:t>
            </a:r>
            <a:r>
              <a:rPr lang="en-US" sz="1200" dirty="0" err="1">
                <a:latin typeface="Calibri" panose="020F0502020204030204" pitchFamily="34" charset="0"/>
                <a:cs typeface="Calibri" panose="020F0502020204030204" pitchFamily="34" charset="0"/>
              </a:rPr>
              <a:t>Architectonidou</a:t>
            </a:r>
            <a:r>
              <a:rPr lang="en-US" sz="1200" dirty="0">
                <a:latin typeface="Calibri" panose="020F0502020204030204" pitchFamily="34" charset="0"/>
                <a:cs typeface="Calibri" panose="020F0502020204030204" pitchFamily="34" charset="0"/>
              </a:rPr>
              <a:t>, E., </a:t>
            </a:r>
            <a:r>
              <a:rPr lang="en-US" sz="1200" dirty="0" err="1">
                <a:latin typeface="Calibri" panose="020F0502020204030204" pitchFamily="34" charset="0"/>
                <a:cs typeface="Calibri" panose="020F0502020204030204" pitchFamily="34" charset="0"/>
              </a:rPr>
              <a:t>Georgala</a:t>
            </a:r>
            <a:r>
              <a:rPr lang="en-US" sz="1200" dirty="0">
                <a:latin typeface="Calibri" panose="020F0502020204030204" pitchFamily="34" charset="0"/>
                <a:cs typeface="Calibri" panose="020F0502020204030204" pitchFamily="34" charset="0"/>
              </a:rPr>
              <a:t>, S., </a:t>
            </a:r>
            <a:r>
              <a:rPr lang="en-US" sz="1200" dirty="0" err="1">
                <a:latin typeface="Calibri" panose="020F0502020204030204" pitchFamily="34" charset="0"/>
                <a:cs typeface="Calibri" panose="020F0502020204030204" pitchFamily="34" charset="0"/>
              </a:rPr>
              <a:t>Theodoridou</a:t>
            </a:r>
            <a:r>
              <a:rPr lang="en-US" sz="1200" dirty="0">
                <a:latin typeface="Calibri" panose="020F0502020204030204" pitchFamily="34" charset="0"/>
                <a:cs typeface="Calibri" panose="020F0502020204030204" pitchFamily="34" charset="0"/>
              </a:rPr>
              <a:t>, M. (2005). Molluscum contagiosum in Greek children: a case series. Int J Dermatol,44:221-3.</a:t>
            </a:r>
          </a:p>
          <a:p>
            <a:pPr algn="just">
              <a:lnSpc>
                <a:spcPct val="80000"/>
              </a:lnSpc>
            </a:pPr>
            <a:r>
              <a:rPr lang="en-US" sz="1200" dirty="0">
                <a:latin typeface="Calibri" panose="020F0502020204030204" pitchFamily="34" charset="0"/>
                <a:cs typeface="Calibri" panose="020F0502020204030204" pitchFamily="34" charset="0"/>
              </a:rPr>
              <a:t>Van </a:t>
            </a:r>
            <a:r>
              <a:rPr lang="en-US" sz="1200" dirty="0" err="1">
                <a:latin typeface="Calibri" panose="020F0502020204030204" pitchFamily="34" charset="0"/>
                <a:cs typeface="Calibri" panose="020F0502020204030204" pitchFamily="34" charset="0"/>
              </a:rPr>
              <a:t>Haalen</a:t>
            </a:r>
            <a:r>
              <a:rPr lang="en-US" sz="1200" dirty="0">
                <a:latin typeface="Calibri" panose="020F0502020204030204" pitchFamily="34" charset="0"/>
                <a:cs typeface="Calibri" panose="020F0502020204030204" pitchFamily="34" charset="0"/>
              </a:rPr>
              <a:t>, F.M., Bruggink, S.C., </a:t>
            </a:r>
            <a:r>
              <a:rPr lang="en-US" sz="1200" dirty="0" err="1">
                <a:latin typeface="Calibri" panose="020F0502020204030204" pitchFamily="34" charset="0"/>
                <a:cs typeface="Calibri" panose="020F0502020204030204" pitchFamily="34" charset="0"/>
              </a:rPr>
              <a:t>Gussekloo</a:t>
            </a:r>
            <a:r>
              <a:rPr lang="en-US" sz="1200" dirty="0">
                <a:latin typeface="Calibri" panose="020F0502020204030204" pitchFamily="34" charset="0"/>
                <a:cs typeface="Calibri" panose="020F0502020204030204" pitchFamily="34" charset="0"/>
              </a:rPr>
              <a:t>, J., </a:t>
            </a:r>
            <a:r>
              <a:rPr lang="en-US" sz="1200" dirty="0" err="1">
                <a:latin typeface="Calibri" panose="020F0502020204030204" pitchFamily="34" charset="0"/>
                <a:cs typeface="Calibri" panose="020F0502020204030204" pitchFamily="34" charset="0"/>
              </a:rPr>
              <a:t>Assendelft</a:t>
            </a:r>
            <a:r>
              <a:rPr lang="en-US" sz="1200" dirty="0">
                <a:latin typeface="Calibri" panose="020F0502020204030204" pitchFamily="34" charset="0"/>
                <a:cs typeface="Calibri" panose="020F0502020204030204" pitchFamily="34" charset="0"/>
              </a:rPr>
              <a:t>, W.J., </a:t>
            </a:r>
            <a:r>
              <a:rPr lang="en-US" sz="1200" dirty="0" err="1">
                <a:latin typeface="Calibri" panose="020F0502020204030204" pitchFamily="34" charset="0"/>
                <a:cs typeface="Calibri" panose="020F0502020204030204" pitchFamily="34" charset="0"/>
              </a:rPr>
              <a:t>Eekhof</a:t>
            </a:r>
            <a:r>
              <a:rPr lang="en-US" sz="1200" dirty="0">
                <a:latin typeface="Calibri" panose="020F0502020204030204" pitchFamily="34" charset="0"/>
                <a:cs typeface="Calibri" panose="020F0502020204030204" pitchFamily="34" charset="0"/>
              </a:rPr>
              <a:t>, J.A. (2009). Warts in primary school children: prevalence and relation with environmental factors. Br J Dermatol,161:148-152.</a:t>
            </a:r>
          </a:p>
          <a:p>
            <a:pPr algn="just">
              <a:lnSpc>
                <a:spcPct val="80000"/>
              </a:lnSpc>
            </a:pPr>
            <a:r>
              <a:rPr lang="en-US" sz="1200" dirty="0" err="1">
                <a:latin typeface="Calibri" panose="020F0502020204030204" pitchFamily="34" charset="0"/>
                <a:cs typeface="Calibri" panose="020F0502020204030204" pitchFamily="34" charset="0"/>
              </a:rPr>
              <a:t>Pasquarella</a:t>
            </a:r>
            <a:r>
              <a:rPr lang="en-US" sz="1200" dirty="0">
                <a:latin typeface="Calibri" panose="020F0502020204030204" pitchFamily="34" charset="0"/>
                <a:cs typeface="Calibri" panose="020F0502020204030204" pitchFamily="34" charset="0"/>
              </a:rPr>
              <a:t>, C., Veronesi, L., Napoli, C., </a:t>
            </a:r>
            <a:r>
              <a:rPr lang="en-US" sz="1200" dirty="0" err="1">
                <a:latin typeface="Calibri" panose="020F0502020204030204" pitchFamily="34" charset="0"/>
                <a:cs typeface="Calibri" panose="020F0502020204030204" pitchFamily="34" charset="0"/>
              </a:rPr>
              <a:t>Castaldi</a:t>
            </a:r>
            <a:r>
              <a:rPr lang="en-US" sz="1200" dirty="0">
                <a:latin typeface="Calibri" panose="020F0502020204030204" pitchFamily="34" charset="0"/>
                <a:cs typeface="Calibri" panose="020F0502020204030204" pitchFamily="34" charset="0"/>
              </a:rPr>
              <a:t>, S., </a:t>
            </a:r>
            <a:r>
              <a:rPr lang="en-US" sz="1200" dirty="0" err="1">
                <a:latin typeface="Calibri" panose="020F0502020204030204" pitchFamily="34" charset="0"/>
                <a:cs typeface="Calibri" panose="020F0502020204030204" pitchFamily="34" charset="0"/>
              </a:rPr>
              <a:t>Pasquarella</a:t>
            </a:r>
            <a:r>
              <a:rPr lang="en-US" sz="1200" dirty="0">
                <a:latin typeface="Calibri" panose="020F0502020204030204" pitchFamily="34" charset="0"/>
                <a:cs typeface="Calibri" panose="020F0502020204030204" pitchFamily="34" charset="0"/>
              </a:rPr>
              <a:t>, M.L., </a:t>
            </a:r>
            <a:r>
              <a:rPr lang="en-US" sz="1200" dirty="0" err="1">
                <a:latin typeface="Calibri" panose="020F0502020204030204" pitchFamily="34" charset="0"/>
                <a:cs typeface="Calibri" panose="020F0502020204030204" pitchFamily="34" charset="0"/>
              </a:rPr>
              <a:t>Saccani</a:t>
            </a:r>
            <a:r>
              <a:rPr lang="en-US" sz="1200" dirty="0">
                <a:latin typeface="Calibri" panose="020F0502020204030204" pitchFamily="34" charset="0"/>
                <a:cs typeface="Calibri" panose="020F0502020204030204" pitchFamily="34" charset="0"/>
              </a:rPr>
              <a:t>, E., Colucci, M.E., et al (2014). What about</a:t>
            </a:r>
          </a:p>
          <a:p>
            <a:pPr algn="just">
              <a:lnSpc>
                <a:spcPct val="80000"/>
              </a:lnSpc>
            </a:pPr>
            <a:r>
              <a:rPr lang="en-US" sz="1200" dirty="0" err="1">
                <a:latin typeface="Calibri" panose="020F0502020204030204" pitchFamily="34" charset="0"/>
                <a:cs typeface="Calibri" panose="020F0502020204030204" pitchFamily="34" charset="0"/>
              </a:rPr>
              <a:t>behaviours</a:t>
            </a:r>
            <a:r>
              <a:rPr lang="en-US" sz="1200" dirty="0">
                <a:latin typeface="Calibri" panose="020F0502020204030204" pitchFamily="34" charset="0"/>
                <a:cs typeface="Calibri" panose="020F0502020204030204" pitchFamily="34" charset="0"/>
              </a:rPr>
              <a:t> in swimming pools? Results of an Italian </a:t>
            </a:r>
            <a:r>
              <a:rPr lang="en-US" sz="1200" dirty="0" err="1">
                <a:latin typeface="Calibri" panose="020F0502020204030204" pitchFamily="34" charset="0"/>
                <a:cs typeface="Calibri" panose="020F0502020204030204" pitchFamily="34" charset="0"/>
              </a:rPr>
              <a:t>multicentre</a:t>
            </a:r>
            <a:r>
              <a:rPr lang="en-US" sz="1200" dirty="0">
                <a:latin typeface="Calibri" panose="020F0502020204030204" pitchFamily="34" charset="0"/>
                <a:cs typeface="Calibri" panose="020F0502020204030204" pitchFamily="34" charset="0"/>
              </a:rPr>
              <a:t> study. </a:t>
            </a:r>
            <a:r>
              <a:rPr lang="en-US" sz="1200" dirty="0" err="1">
                <a:latin typeface="Calibri" panose="020F0502020204030204" pitchFamily="34" charset="0"/>
                <a:cs typeface="Calibri" panose="020F0502020204030204" pitchFamily="34" charset="0"/>
              </a:rPr>
              <a:t>Microchem</a:t>
            </a:r>
            <a:r>
              <a:rPr lang="en-US" sz="1200" dirty="0">
                <a:latin typeface="Calibri" panose="020F0502020204030204" pitchFamily="34" charset="0"/>
                <a:cs typeface="Calibri" panose="020F0502020204030204" pitchFamily="34" charset="0"/>
              </a:rPr>
              <a:t> J,112:190-195.</a:t>
            </a:r>
          </a:p>
          <a:p>
            <a:pPr algn="just">
              <a:lnSpc>
                <a:spcPct val="80000"/>
              </a:lnSpc>
            </a:pPr>
            <a:r>
              <a:rPr lang="en-US" sz="1200" b="1" dirty="0"/>
              <a:t>Contact</a:t>
            </a:r>
            <a:r>
              <a:rPr lang="en-US" sz="1200" dirty="0"/>
              <a:t>: </a:t>
            </a:r>
            <a:r>
              <a:rPr lang="en-US" sz="1200" dirty="0">
                <a:hlinkClick r:id="rId3"/>
              </a:rPr>
              <a:t>elsfiri@uniwa.gr</a:t>
            </a:r>
            <a:r>
              <a:rPr lang="en-US" sz="1200" dirty="0"/>
              <a:t> </a:t>
            </a:r>
            <a:endParaRPr lang="en-US" sz="1600" dirty="0"/>
          </a:p>
        </p:txBody>
      </p:sp>
      <p:sp>
        <p:nvSpPr>
          <p:cNvPr id="4" name="TextBox 3"/>
          <p:cNvSpPr txBox="1"/>
          <p:nvPr/>
        </p:nvSpPr>
        <p:spPr>
          <a:xfrm>
            <a:off x="6084168" y="6741368"/>
            <a:ext cx="184731" cy="369332"/>
          </a:xfrm>
          <a:prstGeom prst="rect">
            <a:avLst/>
          </a:prstGeom>
          <a:noFill/>
        </p:spPr>
        <p:txBody>
          <a:bodyPr wrap="none" rtlCol="0">
            <a:spAutoFit/>
          </a:bodyPr>
          <a:lstStyle/>
          <a:p>
            <a:endParaRPr lang="el-GR"/>
          </a:p>
        </p:txBody>
      </p:sp>
      <p:sp>
        <p:nvSpPr>
          <p:cNvPr id="9" name="Θέση περιεχομένου 2"/>
          <p:cNvSpPr>
            <a:spLocks noGrp="1"/>
          </p:cNvSpPr>
          <p:nvPr>
            <p:ph idx="1"/>
          </p:nvPr>
        </p:nvSpPr>
        <p:spPr>
          <a:xfrm>
            <a:off x="3963418" y="2388579"/>
            <a:ext cx="5043860" cy="2899560"/>
          </a:xfrm>
        </p:spPr>
        <p:txBody>
          <a:bodyPr>
            <a:noAutofit/>
          </a:bodyPr>
          <a:lstStyle/>
          <a:p>
            <a:pPr marL="0" indent="0" algn="ctr">
              <a:buNone/>
            </a:pPr>
            <a:r>
              <a:rPr lang="en-US" sz="1800" b="1" dirty="0"/>
              <a:t>Discussion</a:t>
            </a:r>
            <a:endParaRPr lang="en-US" sz="1800" dirty="0"/>
          </a:p>
          <a:p>
            <a:pPr marL="0" indent="0" algn="just">
              <a:buNone/>
            </a:pPr>
            <a:r>
              <a:rPr lang="en-US" sz="1500" dirty="0"/>
              <a:t>Sharing fins, walking barefoot on pool’s deck and placing clothes/towels on the communal benches are behaviors with high risk of both infections. In our study, wart’s and MC’s incidence in Greek swimmers is considered high. An early diagnosis of both infections must be implemented in every swimmer through dermatological examination. Taking proper measures for reducing the risk of warts and MC transmission, such as strict swimming pool rules and recommendations for swimmer’s behavior, in Greek swimmers is mandatory.</a:t>
            </a:r>
            <a:endParaRPr lang="el-GR" sz="1500" dirty="0"/>
          </a:p>
          <a:p>
            <a:pPr marL="0" indent="0" algn="just">
              <a:buNone/>
            </a:pPr>
            <a:endParaRPr lang="el-GR" sz="1600" dirty="0"/>
          </a:p>
          <a:p>
            <a:pPr marL="0" indent="0" algn="just">
              <a:buNone/>
            </a:pPr>
            <a:r>
              <a:rPr lang="en-US" sz="1600" dirty="0"/>
              <a:t>                                                                                      </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l-GR" sz="1600" dirty="0"/>
          </a:p>
          <a:p>
            <a:pPr marL="0" indent="0" algn="just">
              <a:buNone/>
            </a:pPr>
            <a:endParaRPr lang="el-GR" sz="1600" dirty="0"/>
          </a:p>
        </p:txBody>
      </p:sp>
      <p:pic>
        <p:nvPicPr>
          <p:cNvPr id="7" name="Picture 6" descr="A picture containing text&#10;&#10;Description automatically generated">
            <a:extLst>
              <a:ext uri="{FF2B5EF4-FFF2-40B4-BE49-F238E27FC236}">
                <a16:creationId xmlns:a16="http://schemas.microsoft.com/office/drawing/2014/main" id="{CD0204C1-05A8-497D-8F52-F6AC5C9553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5257" y="6062219"/>
            <a:ext cx="807223" cy="721014"/>
          </a:xfrm>
          <a:prstGeom prst="rect">
            <a:avLst/>
          </a:prstGeom>
        </p:spPr>
      </p:pic>
      <p:pic>
        <p:nvPicPr>
          <p:cNvPr id="12" name="Εικόνα 11">
            <a:extLst>
              <a:ext uri="{FF2B5EF4-FFF2-40B4-BE49-F238E27FC236}">
                <a16:creationId xmlns:a16="http://schemas.microsoft.com/office/drawing/2014/main" id="{047793FB-A1E6-4071-A597-09EA8C1E63B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6723" y="2446638"/>
            <a:ext cx="3826696" cy="2380736"/>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771</Words>
  <Application>Microsoft Office PowerPoint</Application>
  <PresentationFormat>Προβολή στην οθόνη (4:3)</PresentationFormat>
  <Paragraphs>53</Paragraphs>
  <Slides>2</Slides>
  <Notes>1</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vt:i4>
      </vt:variant>
    </vt:vector>
  </HeadingPairs>
  <TitlesOfParts>
    <vt:vector size="5" baseType="lpstr">
      <vt:lpstr>Arial</vt:lpstr>
      <vt:lpstr>Calibri</vt:lpstr>
      <vt:lpstr>Θέμα του Office</vt:lpstr>
      <vt:lpstr>COMMON VIRAL CUTANEOUS INFECTIONS IN SWIMMERS Sfyri, E., Tertipi, N., Kefala, V., Papageorgiou, E., Rallis, E.  University of West Attica,  Department of Biomedical Sciences, Athens, Greece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PEDOMETER DETERMINED PHYSICAL ACTIVITY, BONE MINERAL CONTENT AND DENSITY OF PREMENARCHEAL GIRLS Kambas, A., Leontsini, D., Chatzinikolaou, A., Avloniti, A., Stambouis, Th., Gounelas, G., Karagiannopoulou, S., Protopapa, M., Pontidis, Th., Mavropalias, G., Giannakidou, D., Ermidis, G. Physical Performance Group-PES-LAB, School of Physical Education and Sport Science,  Democritus University of Thrace, Komotini, Greece</dc:title>
  <dc:creator>Antonis Kambas</dc:creator>
  <cp:lastModifiedBy>UNIWA</cp:lastModifiedBy>
  <cp:revision>32</cp:revision>
  <dcterms:created xsi:type="dcterms:W3CDTF">2015-12-02T17:13:52Z</dcterms:created>
  <dcterms:modified xsi:type="dcterms:W3CDTF">2022-05-06T08:27:22Z</dcterms:modified>
</cp:coreProperties>
</file>